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6" r:id="rId6"/>
    <p:sldId id="367" r:id="rId7"/>
    <p:sldId id="365" r:id="rId8"/>
    <p:sldId id="369" r:id="rId9"/>
    <p:sldId id="368" r:id="rId10"/>
    <p:sldId id="260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58" d="100"/>
          <a:sy n="58" d="100"/>
        </p:scale>
        <p:origin x="848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0672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A7F00B7-905E-54C3-0CC4-3FA56F1044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2023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9C7CC3FA-71FA-512D-4E0E-57A10CC676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Proposal for a 3GPP </a:t>
            </a:r>
            <a:br>
              <a:rPr lang="en-GB" altLang="en-US" dirty="0"/>
            </a:br>
            <a:r>
              <a:rPr lang="en-GB" altLang="en-US" dirty="0"/>
              <a:t>6G timeline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OPPO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7A2DF5D6-EA5A-514E-8889-47A028A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303950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TSG#102	</a:t>
            </a:r>
          </a:p>
          <a:p>
            <a:pPr eaLnBrk="1" hangingPunct="1">
              <a:defRPr/>
            </a:pP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Sept 11 – 15, 2023</a:t>
            </a:r>
            <a:endParaRPr lang="sv-SE" altLang="en-US" sz="900" b="1" dirty="0">
              <a:latin typeface="Arial 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C9AEFAF8-8216-D0F4-5A84-ABE1DB6E1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SP-231294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85260-FAD2-7CA5-DB02-4317948B5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365125"/>
            <a:ext cx="11092543" cy="1325563"/>
          </a:xfrm>
        </p:spPr>
        <p:txBody>
          <a:bodyPr/>
          <a:lstStyle/>
          <a:p>
            <a:r>
              <a:rPr lang="en-US" sz="3200" b="1" dirty="0"/>
              <a:t>Anticipated perspective of the timelines for IMT-2030</a:t>
            </a:r>
            <a:endParaRPr lang="en-IL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7EC407-B516-BF13-C5F9-2E684C474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866" y="1924470"/>
            <a:ext cx="8747029" cy="423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903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4E336-26B2-6068-EEBD-978633770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53149-4B43-3BB3-E536-BA8753CB0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possible approaches for 6G work in 3GPP: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One release SID + two release WID with short release cycle, or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One release SID+ one release WID</a:t>
            </a:r>
          </a:p>
          <a:p>
            <a:pPr marL="457200" lvl="1" indent="0">
              <a:buNone/>
            </a:pPr>
            <a:r>
              <a:rPr lang="en-US" dirty="0"/>
              <a:t>----------------------</a:t>
            </a:r>
            <a:r>
              <a:rPr lang="en-US" b="1" dirty="0"/>
              <a:t>Both are targeting commercial deployment around 2030.</a:t>
            </a:r>
            <a:endParaRPr lang="en-IL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D7856D-B03A-E40B-9F45-3F967891D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295859"/>
              </p:ext>
            </p:extLst>
          </p:nvPr>
        </p:nvGraphicFramePr>
        <p:xfrm>
          <a:off x="110168" y="3563620"/>
          <a:ext cx="11644830" cy="3052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1610">
                  <a:extLst>
                    <a:ext uri="{9D8B030D-6E8A-4147-A177-3AD203B41FA5}">
                      <a16:colId xmlns:a16="http://schemas.microsoft.com/office/drawing/2014/main" val="3375452394"/>
                    </a:ext>
                  </a:extLst>
                </a:gridCol>
                <a:gridCol w="3881610">
                  <a:extLst>
                    <a:ext uri="{9D8B030D-6E8A-4147-A177-3AD203B41FA5}">
                      <a16:colId xmlns:a16="http://schemas.microsoft.com/office/drawing/2014/main" val="344262018"/>
                    </a:ext>
                  </a:extLst>
                </a:gridCol>
                <a:gridCol w="3881610">
                  <a:extLst>
                    <a:ext uri="{9D8B030D-6E8A-4147-A177-3AD203B41FA5}">
                      <a16:colId xmlns:a16="http://schemas.microsoft.com/office/drawing/2014/main" val="509791934"/>
                    </a:ext>
                  </a:extLst>
                </a:gridCol>
              </a:tblGrid>
              <a:tr h="310245">
                <a:tc>
                  <a:txBody>
                    <a:bodyPr/>
                    <a:lstStyle/>
                    <a:p>
                      <a:endParaRPr lang="en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Pros</a:t>
                      </a:r>
                      <a:endParaRPr lang="en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</a:t>
                      </a:r>
                      <a:endParaRPr lang="en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409579"/>
                  </a:ext>
                </a:extLst>
              </a:tr>
              <a:tr h="122398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 approach</a:t>
                      </a:r>
                      <a:endParaRPr lang="en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Earlier provided initial 6G “drop” </a:t>
                      </a:r>
                      <a:endParaRPr lang="en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Less time to consider wider requirements/architecture aspects and unique 6G differentiation</a:t>
                      </a:r>
                      <a:endParaRPr lang="en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358649"/>
                  </a:ext>
                </a:extLst>
              </a:tr>
              <a:tr h="994483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r>
                        <a:rPr lang="en-US" baseline="30000" dirty="0"/>
                        <a:t>nd</a:t>
                      </a:r>
                      <a:r>
                        <a:rPr lang="en-US" dirty="0"/>
                        <a:t> approach </a:t>
                      </a:r>
                      <a:endParaRPr lang="en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More thorough approach, possibility to consider all regional activities outcomes; full solutions and unique differentiation; Overall alignment with all industry trends (e.g. AI-Native etc.)</a:t>
                      </a:r>
                      <a:endParaRPr lang="en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 early drops targeting “6G 3GPP-compliant market solutions”</a:t>
                      </a:r>
                      <a:endParaRPr lang="en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8464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6" name="Slide Zoom 5">
                <a:extLst>
                  <a:ext uri="{FF2B5EF4-FFF2-40B4-BE49-F238E27FC236}">
                    <a16:creationId xmlns:a16="http://schemas.microsoft.com/office/drawing/2014/main" id="{D5E54C83-C3B0-BAFE-C417-45B2B80B7B2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87788560"/>
                  </p:ext>
                </p:extLst>
              </p:nvPr>
            </p:nvGraphicFramePr>
            <p:xfrm>
              <a:off x="-3495425" y="4338538"/>
              <a:ext cx="3048000" cy="1714500"/>
            </p:xfrm>
            <a:graphic>
              <a:graphicData uri="http://schemas.microsoft.com/office/powerpoint/2016/slidezoom">
                <pslz:sldZm>
                  <pslz:sldZmObj sldId="367" cId="3097981306">
                    <pslz:zmPr id="{C5045A00-D9A6-4654-9494-7DF4732ECD6E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6" name="Slide Zoom 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5E54C83-C3B0-BAFE-C417-45B2B80B7B2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495425" y="4338538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979813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OPPO’s view on the preferrable way forward (1/2)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911" y="1825625"/>
            <a:ext cx="10758889" cy="4861614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3GPP is encouraged to go for realistic and comprehensive timeline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en-US" dirty="0">
                <a:solidFill>
                  <a:prstClr val="black"/>
                </a:solidFill>
                <a:latin typeface="Calibri" panose="020F0502020204030204"/>
              </a:rPr>
              <a:t>OPPO believes </a:t>
            </a:r>
            <a:r>
              <a:rPr lang="en-US" altLang="en-US" u="sng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en-US" altLang="en-US" u="sng" baseline="30000" dirty="0">
                <a:solidFill>
                  <a:prstClr val="black"/>
                </a:solidFill>
                <a:latin typeface="Calibri" panose="020F0502020204030204"/>
              </a:rPr>
              <a:t>nd</a:t>
            </a:r>
            <a:r>
              <a:rPr lang="en-US" altLang="en-US" dirty="0">
                <a:solidFill>
                  <a:prstClr val="black"/>
                </a:solidFill>
                <a:latin typeface="Calibri" panose="020F0502020204030204"/>
              </a:rPr>
              <a:t> approach is more balanced, more thorough, comprehensive, more quality-assurance-thinking, while also meets IMT-2030 commercial deployment timelines</a:t>
            </a:r>
          </a:p>
          <a:p>
            <a:pPr lvl="2">
              <a:spcBef>
                <a:spcPts val="1000"/>
              </a:spcBef>
              <a:buBlip>
                <a:blip r:embed="rId2"/>
              </a:buBlip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approach assumes t</a:t>
            </a:r>
            <a:r>
              <a:rPr lang="en-US" sz="2000" dirty="0"/>
              <a:t>wo </a:t>
            </a:r>
            <a:r>
              <a:rPr lang="en-US" sz="2000" i="1" dirty="0"/>
              <a:t>rather longer </a:t>
            </a:r>
            <a:r>
              <a:rPr lang="en-US" sz="2000" dirty="0"/>
              <a:t>3GPP releases to be planned for initial 6G development</a:t>
            </a:r>
            <a:endParaRPr lang="en-US" dirty="0"/>
          </a:p>
          <a:p>
            <a:pPr lvl="2">
              <a:spcBef>
                <a:spcPts val="1000"/>
              </a:spcBef>
              <a:buBlip>
                <a:blip r:embed="rId2"/>
              </a:buBlip>
              <a:defRPr/>
            </a:pPr>
            <a:r>
              <a:rPr lang="en-US" dirty="0"/>
              <a:t>The detailed 3GPP timelines are to be agreed</a:t>
            </a:r>
            <a:r>
              <a:rPr lang="en-US" sz="2000" dirty="0"/>
              <a:t> ASAP, this would bring a clear message to the industry on 3GPP commitment and concrete steps towards 6G</a:t>
            </a:r>
          </a:p>
          <a:p>
            <a:pPr lvl="2">
              <a:spcBef>
                <a:spcPts val="1000"/>
              </a:spcBef>
              <a:buBlip>
                <a:blip r:embed="rId2"/>
              </a:buBlip>
              <a:defRPr/>
            </a:pPr>
            <a:r>
              <a:rPr lang="en-US" dirty="0"/>
              <a:t>Close SA/RAN collaboration and out-of-the-box thinking is expected; the 6G dedicated activities (studies and normative work) might apply across RAN/SA existing groups</a:t>
            </a:r>
          </a:p>
          <a:p>
            <a:pPr marL="0" indent="0">
              <a:buNone/>
            </a:pP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F6D24-EC34-8949-2B5E-86A4395A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88" y="499738"/>
            <a:ext cx="10515600" cy="1325563"/>
          </a:xfrm>
        </p:spPr>
        <p:txBody>
          <a:bodyPr/>
          <a:lstStyle/>
          <a:p>
            <a:r>
              <a:rPr lang="en-GB" altLang="en-US" sz="4000" dirty="0"/>
              <a:t>OPPO’s view on the preferrable way forward (2/2)</a:t>
            </a:r>
            <a:r>
              <a:rPr lang="en-US" sz="4000" dirty="0"/>
              <a:t> </a:t>
            </a:r>
            <a:endParaRPr lang="en-IL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2C3B59-C932-BC02-0C6E-54C920A3E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353" y="1887862"/>
            <a:ext cx="795655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6234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3C067-1FD7-7DE8-9A64-3F771600F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88D94-22D8-F041-10D8-6F45326A0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181715181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831849" y="1928283"/>
            <a:ext cx="0" cy="4093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893233"/>
            <a:ext cx="115548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023391" y="48657"/>
            <a:ext cx="9522800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</a:pPr>
            <a:r>
              <a:rPr lang="en-US" sz="320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667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500716" y="1126067"/>
            <a:ext cx="868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3621616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391583" y="1608667"/>
            <a:ext cx="0" cy="5071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900767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10759016" y="1576916"/>
            <a:ext cx="0" cy="507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9101667" y="1576916"/>
            <a:ext cx="0" cy="5004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7245349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8174567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5496983" y="15134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4548716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11470216" y="1581149"/>
            <a:ext cx="0" cy="5071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2226733" y="1126067"/>
            <a:ext cx="899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3124200" y="1126067"/>
            <a:ext cx="901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4076700" y="1126067"/>
            <a:ext cx="914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5118100" y="1126067"/>
            <a:ext cx="901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5880100" y="1126067"/>
            <a:ext cx="906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6779683" y="1126067"/>
            <a:ext cx="904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7655983" y="1126067"/>
            <a:ext cx="910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8629649" y="1126067"/>
            <a:ext cx="906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9486900" y="1126067"/>
            <a:ext cx="868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10242549" y="1126067"/>
            <a:ext cx="821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11017249" y="1126067"/>
            <a:ext cx="853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44449" y="1145116"/>
            <a:ext cx="842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4216400" y="730250"/>
            <a:ext cx="6648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7821083" y="730250"/>
            <a:ext cx="6476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676400" y="1263649"/>
            <a:ext cx="497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3401483" y="1246716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10505016" y="1263649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6955367" y="1263649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4318000" y="1263649"/>
            <a:ext cx="4932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7935383" y="1263649"/>
            <a:ext cx="4932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11271249" y="1263649"/>
            <a:ext cx="4932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5350933" y="1263649"/>
            <a:ext cx="497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8883649" y="1263649"/>
            <a:ext cx="497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46049" y="1291167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2472267" y="1263649"/>
            <a:ext cx="5124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6140449" y="1263649"/>
            <a:ext cx="5124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9738783" y="1263649"/>
            <a:ext cx="5124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11146367" y="704850"/>
            <a:ext cx="6560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690033" y="1149349"/>
            <a:ext cx="914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999067" y="1286933"/>
            <a:ext cx="5420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1204383" y="734483"/>
            <a:ext cx="6476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1687968" y="6278940"/>
            <a:ext cx="1160000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2322413" y="1328509"/>
            <a:ext cx="4400" cy="50736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1202267" y="1517649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4040716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2319867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11178116" y="1951567"/>
            <a:ext cx="0" cy="418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9520767" y="1951567"/>
            <a:ext cx="0" cy="4123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7675033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8604249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5916083" y="1936749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4967816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621367" y="1924049"/>
            <a:ext cx="0" cy="4093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6796616" y="1962149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3234267" y="1966383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10354733" y="18880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728467" y="1530271"/>
            <a:ext cx="16850" cy="47878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6396649" y="1530271"/>
            <a:ext cx="2034" cy="477516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355600" y="1691216"/>
            <a:ext cx="859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1126067" y="1691216"/>
            <a:ext cx="859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996016" y="1691216"/>
            <a:ext cx="876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823633" y="1691216"/>
            <a:ext cx="859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3683000" y="1691216"/>
            <a:ext cx="865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4646083" y="1691216"/>
            <a:ext cx="861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5558367" y="1691216"/>
            <a:ext cx="870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6405033" y="1691216"/>
            <a:ext cx="865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7289800" y="1691216"/>
            <a:ext cx="827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8280400" y="1691216"/>
            <a:ext cx="797977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9154583" y="1691216"/>
            <a:ext cx="8128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9925050" y="1530271"/>
            <a:ext cx="69933" cy="461641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2250016" y="3730363"/>
            <a:ext cx="2148400" cy="279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945216" y="3671096"/>
            <a:ext cx="2550587" cy="12488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n-US" sz="1467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467" dirty="0"/>
              <a:t>≈50%</a:t>
            </a:r>
            <a:r>
              <a:rPr lang="en-US" sz="1467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467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2171700" y="4066912"/>
            <a:ext cx="1176800" cy="366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2156883" y="4058446"/>
            <a:ext cx="1196000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3071283" y="4486012"/>
            <a:ext cx="1337639" cy="364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3130550" y="4475429"/>
            <a:ext cx="1278373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945217" y="3179959"/>
            <a:ext cx="6829391" cy="407508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60933" rIns="0" bIns="60933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467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699513" y="2510843"/>
            <a:ext cx="3594000" cy="224101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60933" rIns="0" bIns="60933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933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467"/>
          </a:p>
        </p:txBody>
      </p:sp>
      <p:sp>
        <p:nvSpPr>
          <p:cNvPr id="162" name="Google Shape;162;p20"/>
          <p:cNvSpPr/>
          <p:nvPr/>
        </p:nvSpPr>
        <p:spPr>
          <a:xfrm>
            <a:off x="3725176" y="2752344"/>
            <a:ext cx="5353200" cy="206795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60933" rIns="0" bIns="60933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933" i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467"/>
          </a:p>
        </p:txBody>
      </p:sp>
      <p:sp>
        <p:nvSpPr>
          <p:cNvPr id="196" name="Google Shape;196;p20"/>
          <p:cNvSpPr/>
          <p:nvPr/>
        </p:nvSpPr>
        <p:spPr>
          <a:xfrm>
            <a:off x="116416" y="2080683"/>
            <a:ext cx="2673200" cy="221117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60933" rIns="0" bIns="60933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933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467" dirty="0"/>
          </a:p>
        </p:txBody>
      </p:sp>
      <p:sp>
        <p:nvSpPr>
          <p:cNvPr id="205" name="Google Shape;205;p20"/>
          <p:cNvSpPr/>
          <p:nvPr/>
        </p:nvSpPr>
        <p:spPr>
          <a:xfrm>
            <a:off x="980016" y="2320750"/>
            <a:ext cx="1729200" cy="22410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60933" rIns="0" bIns="60933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</a:pPr>
            <a:r>
              <a:rPr lang="en-US" sz="800" i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467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3581427" y="5063100"/>
            <a:ext cx="2148400" cy="279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3551894" y="5000445"/>
            <a:ext cx="2166540" cy="1518771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467" b="1" dirty="0">
                <a:solidFill>
                  <a:schemeClr val="dk1"/>
                </a:solidFill>
              </a:rPr>
              <a:t>Rel-20 part 2 (</a:t>
            </a:r>
            <a:r>
              <a:rPr lang="en-GB" sz="1467" dirty="0"/>
              <a:t>≈50%</a:t>
            </a:r>
            <a:r>
              <a:rPr lang="en-US" sz="1467" b="1" dirty="0">
                <a:solidFill>
                  <a:schemeClr val="dk1"/>
                </a:solidFill>
              </a:rPr>
              <a:t>)</a:t>
            </a:r>
            <a:endParaRPr lang="en-US" sz="1467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3896277" y="5365933"/>
            <a:ext cx="1437739" cy="366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3792474" y="5281665"/>
            <a:ext cx="1518252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4593049" y="5862277"/>
            <a:ext cx="865815" cy="455857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4510585" y="5899625"/>
            <a:ext cx="1039201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b="1" dirty="0">
                <a:solidFill>
                  <a:schemeClr val="dk1"/>
                </a:solidFill>
              </a:rPr>
              <a:t>SID(s)</a:t>
            </a: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2531569" y="6480224"/>
            <a:ext cx="4846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0" y="3049495"/>
            <a:ext cx="12115800" cy="10584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6993" y="2042745"/>
            <a:ext cx="18405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2133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4563" y="4468480"/>
            <a:ext cx="19143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Montserrat" panose="00000500000000000000" pitchFamily="2" charset="0"/>
              </a:rPr>
              <a:t>Release 20</a:t>
            </a:r>
            <a:endParaRPr lang="en-GB" altLang="en-US" sz="2133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7835361" y="3219490"/>
            <a:ext cx="133941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333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9078377" y="3128029"/>
            <a:ext cx="211307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600" i="1" dirty="0">
                <a:solidFill>
                  <a:schemeClr val="accent1"/>
                </a:solidFill>
              </a:rPr>
              <a:t>TSG on timeline</a:t>
            </a:r>
            <a:endParaRPr lang="en-GB" sz="16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6792707" y="3219490"/>
            <a:ext cx="125485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80%(TBC)</a:t>
            </a:r>
            <a:endParaRPr lang="en-GB" sz="1333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6499316" y="4225242"/>
            <a:ext cx="35821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Part 1 is endorsed. </a:t>
            </a:r>
            <a:endParaRPr lang="nl-NL"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DB7DAA74-9F1D-47B8-AC7C-2732A9472698}"/>
              </a:ext>
            </a:extLst>
          </p:cNvPr>
          <p:cNvSpPr/>
          <p:nvPr/>
        </p:nvSpPr>
        <p:spPr>
          <a:xfrm>
            <a:off x="3593933" y="5432079"/>
            <a:ext cx="385233" cy="3339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21D573-EE4B-428C-A84D-6034DA5F09D0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2422862" y="5441139"/>
            <a:ext cx="1171071" cy="1185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BA15CB3F-A108-47F5-B99D-FA13A3FFDE45}"/>
              </a:ext>
            </a:extLst>
          </p:cNvPr>
          <p:cNvSpPr txBox="1"/>
          <p:nvPr/>
        </p:nvSpPr>
        <p:spPr>
          <a:xfrm>
            <a:off x="548605" y="5229884"/>
            <a:ext cx="1850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See next slide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2981205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679a257e-872f-4c98-9e8a-0a9c104f72cd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2311</TotalTime>
  <Words>441</Words>
  <Application>Microsoft Office PowerPoint</Application>
  <PresentationFormat>Widescreen</PresentationFormat>
  <Paragraphs>92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Montserrat</vt:lpstr>
      <vt:lpstr>Times New Roman</vt:lpstr>
      <vt:lpstr>Office Theme</vt:lpstr>
      <vt:lpstr>Proposal for a 3GPP  6G timeline</vt:lpstr>
      <vt:lpstr>Anticipated perspective of the timelines for IMT-2030</vt:lpstr>
      <vt:lpstr>Discussion</vt:lpstr>
      <vt:lpstr>OPPO’s view on the preferrable way forward (1/2)</vt:lpstr>
      <vt:lpstr>OPPO’s view on the preferrable way forward (2/2) </vt:lpstr>
      <vt:lpstr>Backup slides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Alla Goldner</cp:lastModifiedBy>
  <cp:revision>617</cp:revision>
  <dcterms:created xsi:type="dcterms:W3CDTF">2010-02-05T13:52:04Z</dcterms:created>
  <dcterms:modified xsi:type="dcterms:W3CDTF">2023-12-04T09:57:23Z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2023-09-04T08:31:38Z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021a51dd-0e92-4344-a91f-895da31c1099</vt:lpwstr>
  </property>
  <property fmtid="{D5CDD505-2E9C-101B-9397-08002B2CF9AE}" pid="9" name="MSIP_Label_55339bf0-f345-473a-9ec8-6ca7c8197055_ContentBits">
    <vt:lpwstr>0</vt:lpwstr>
  </property>
</Properties>
</file>